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4"/>
  </p:notesMasterIdLst>
  <p:handoutMasterIdLst>
    <p:handoutMasterId r:id="rId15"/>
  </p:handoutMasterIdLst>
  <p:sldIdLst>
    <p:sldId id="264" r:id="rId2"/>
    <p:sldId id="262" r:id="rId3"/>
    <p:sldId id="270" r:id="rId4"/>
    <p:sldId id="271" r:id="rId5"/>
    <p:sldId id="272" r:id="rId6"/>
    <p:sldId id="273" r:id="rId7"/>
    <p:sldId id="276" r:id="rId8"/>
    <p:sldId id="274" r:id="rId9"/>
    <p:sldId id="275" r:id="rId10"/>
    <p:sldId id="278" r:id="rId11"/>
    <p:sldId id="277" r:id="rId12"/>
    <p:sldId id="279" r:id="rId13"/>
  </p:sldIdLst>
  <p:sldSz cx="9144000" cy="7019925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D3D"/>
    <a:srgbClr val="00ABBD"/>
    <a:srgbClr val="D6D7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03" autoAdjust="0"/>
    <p:restoredTop sz="94660"/>
  </p:normalViewPr>
  <p:slideViewPr>
    <p:cSldViewPr snapToGrid="0">
      <p:cViewPr varScale="1">
        <p:scale>
          <a:sx n="185" d="100"/>
          <a:sy n="185" d="100"/>
        </p:scale>
        <p:origin x="252" y="168"/>
      </p:cViewPr>
      <p:guideLst>
        <p:guide orient="horz" pos="221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51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6C921-1340-49B9-B304-36DD38B86485}" type="datetimeFigureOut">
              <a:rPr lang="nb-NO" sz="1100" smtClean="0">
                <a:latin typeface="Arial" panose="020B0604020202020204" pitchFamily="34" charset="0"/>
                <a:cs typeface="Arial" panose="020B0604020202020204" pitchFamily="34" charset="0"/>
              </a:rPr>
              <a:t>2015-09-24</a:t>
            </a:fld>
            <a:endParaRPr lang="nb-N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846F24-2E53-4DD4-B263-C2C74C9A8E94}" type="slidenum">
              <a:rPr lang="nb-NO" sz="11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nb-NO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21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DCBFBDB-2120-4699-B9C6-F55F5522637C}" type="datetimeFigureOut">
              <a:rPr lang="nb-NO" smtClean="0"/>
              <a:pPr/>
              <a:t>2015-09-24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419225" y="1143000"/>
            <a:ext cx="4019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F59A55F-2882-48E1-BEF5-1CD6CC02BD65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456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9203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02007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ilding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26" name="Plassholder for bilde 7"/>
          <p:cNvSpPr>
            <a:spLocks noGrp="1"/>
          </p:cNvSpPr>
          <p:nvPr>
            <p:ph type="pic" sz="quarter" idx="13"/>
          </p:nvPr>
        </p:nvSpPr>
        <p:spPr>
          <a:xfrm>
            <a:off x="287999" y="2520000"/>
            <a:ext cx="8568000" cy="3744000"/>
          </a:xfrm>
          <a:custGeom>
            <a:avLst/>
            <a:gdLst>
              <a:gd name="connsiteX0" fmla="*/ 0 w 8568000"/>
              <a:gd name="connsiteY0" fmla="*/ 0 h 3618000"/>
              <a:gd name="connsiteX1" fmla="*/ 8568000 w 8568000"/>
              <a:gd name="connsiteY1" fmla="*/ 0 h 3618000"/>
              <a:gd name="connsiteX2" fmla="*/ 8568000 w 8568000"/>
              <a:gd name="connsiteY2" fmla="*/ 3618000 h 3618000"/>
              <a:gd name="connsiteX3" fmla="*/ 0 w 8568000"/>
              <a:gd name="connsiteY3" fmla="*/ 3618000 h 3618000"/>
              <a:gd name="connsiteX4" fmla="*/ 0 w 8568000"/>
              <a:gd name="connsiteY4" fmla="*/ 0 h 3618000"/>
              <a:gd name="connsiteX0" fmla="*/ 0 w 8568000"/>
              <a:gd name="connsiteY0" fmla="*/ 521 h 3618521"/>
              <a:gd name="connsiteX1" fmla="*/ 4119694 w 8568000"/>
              <a:gd name="connsiteY1" fmla="*/ 0 h 3618521"/>
              <a:gd name="connsiteX2" fmla="*/ 8568000 w 8568000"/>
              <a:gd name="connsiteY2" fmla="*/ 521 h 3618521"/>
              <a:gd name="connsiteX3" fmla="*/ 8568000 w 8568000"/>
              <a:gd name="connsiteY3" fmla="*/ 3618521 h 3618521"/>
              <a:gd name="connsiteX4" fmla="*/ 0 w 8568000"/>
              <a:gd name="connsiteY4" fmla="*/ 3618521 h 3618521"/>
              <a:gd name="connsiteX5" fmla="*/ 0 w 8568000"/>
              <a:gd name="connsiteY5" fmla="*/ 521 h 3618521"/>
              <a:gd name="connsiteX0" fmla="*/ 0 w 8568000"/>
              <a:gd name="connsiteY0" fmla="*/ 2902 h 3620902"/>
              <a:gd name="connsiteX1" fmla="*/ 4119694 w 8568000"/>
              <a:gd name="connsiteY1" fmla="*/ 2381 h 3620902"/>
              <a:gd name="connsiteX2" fmla="*/ 4441163 w 8568000"/>
              <a:gd name="connsiteY2" fmla="*/ 0 h 3620902"/>
              <a:gd name="connsiteX3" fmla="*/ 8568000 w 8568000"/>
              <a:gd name="connsiteY3" fmla="*/ 2902 h 3620902"/>
              <a:gd name="connsiteX4" fmla="*/ 8568000 w 8568000"/>
              <a:gd name="connsiteY4" fmla="*/ 3620902 h 3620902"/>
              <a:gd name="connsiteX5" fmla="*/ 0 w 8568000"/>
              <a:gd name="connsiteY5" fmla="*/ 3620902 h 3620902"/>
              <a:gd name="connsiteX6" fmla="*/ 0 w 8568000"/>
              <a:gd name="connsiteY6" fmla="*/ 2902 h 3620902"/>
              <a:gd name="connsiteX0" fmla="*/ 0 w 8568000"/>
              <a:gd name="connsiteY0" fmla="*/ 2902 h 3620902"/>
              <a:gd name="connsiteX1" fmla="*/ 4119694 w 8568000"/>
              <a:gd name="connsiteY1" fmla="*/ 2381 h 3620902"/>
              <a:gd name="connsiteX2" fmla="*/ 4284000 w 8568000"/>
              <a:gd name="connsiteY2" fmla="*/ 2382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19694 w 8568000"/>
              <a:gd name="connsiteY1" fmla="*/ 2381 h 3620902"/>
              <a:gd name="connsiteX2" fmla="*/ 4286381 w 8568000"/>
              <a:gd name="connsiteY2" fmla="*/ 166688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19694 w 8568000"/>
              <a:gd name="connsiteY1" fmla="*/ 0 h 3620902"/>
              <a:gd name="connsiteX2" fmla="*/ 4286381 w 8568000"/>
              <a:gd name="connsiteY2" fmla="*/ 166688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19694 w 8568000"/>
              <a:gd name="connsiteY1" fmla="*/ 0 h 3620902"/>
              <a:gd name="connsiteX2" fmla="*/ 4286381 w 8568000"/>
              <a:gd name="connsiteY2" fmla="*/ 164307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26838 w 8568000"/>
              <a:gd name="connsiteY1" fmla="*/ 2381 h 3620902"/>
              <a:gd name="connsiteX2" fmla="*/ 4286381 w 8568000"/>
              <a:gd name="connsiteY2" fmla="*/ 164307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26838 w 8568000"/>
              <a:gd name="connsiteY1" fmla="*/ 2381 h 3620902"/>
              <a:gd name="connsiteX2" fmla="*/ 4284000 w 8568000"/>
              <a:gd name="connsiteY2" fmla="*/ 161925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26838 w 8568000"/>
              <a:gd name="connsiteY1" fmla="*/ 2381 h 3620902"/>
              <a:gd name="connsiteX2" fmla="*/ 4284000 w 8568000"/>
              <a:gd name="connsiteY2" fmla="*/ 159543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  <a:gd name="connsiteX0" fmla="*/ 0 w 8568000"/>
              <a:gd name="connsiteY0" fmla="*/ 2902 h 3620902"/>
              <a:gd name="connsiteX1" fmla="*/ 4126838 w 8568000"/>
              <a:gd name="connsiteY1" fmla="*/ 0 h 3620902"/>
              <a:gd name="connsiteX2" fmla="*/ 4284000 w 8568000"/>
              <a:gd name="connsiteY2" fmla="*/ 159543 h 3620902"/>
              <a:gd name="connsiteX3" fmla="*/ 4441163 w 8568000"/>
              <a:gd name="connsiteY3" fmla="*/ 0 h 3620902"/>
              <a:gd name="connsiteX4" fmla="*/ 8568000 w 8568000"/>
              <a:gd name="connsiteY4" fmla="*/ 2902 h 3620902"/>
              <a:gd name="connsiteX5" fmla="*/ 8568000 w 8568000"/>
              <a:gd name="connsiteY5" fmla="*/ 3620902 h 3620902"/>
              <a:gd name="connsiteX6" fmla="*/ 0 w 8568000"/>
              <a:gd name="connsiteY6" fmla="*/ 3620902 h 3620902"/>
              <a:gd name="connsiteX7" fmla="*/ 0 w 8568000"/>
              <a:gd name="connsiteY7" fmla="*/ 2902 h 3620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68000" h="3620902">
                <a:moveTo>
                  <a:pt x="0" y="2902"/>
                </a:moveTo>
                <a:lnTo>
                  <a:pt x="4126838" y="0"/>
                </a:lnTo>
                <a:lnTo>
                  <a:pt x="4284000" y="159543"/>
                </a:lnTo>
                <a:lnTo>
                  <a:pt x="4441163" y="0"/>
                </a:lnTo>
                <a:lnTo>
                  <a:pt x="8568000" y="2902"/>
                </a:lnTo>
                <a:lnTo>
                  <a:pt x="8568000" y="3620902"/>
                </a:lnTo>
                <a:lnTo>
                  <a:pt x="0" y="3620902"/>
                </a:lnTo>
                <a:lnTo>
                  <a:pt x="0" y="2902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br"/>
          </a:blipFill>
        </p:spPr>
        <p:txBody>
          <a:bodyPr bIns="900000" anchor="ctr" anchorCtr="1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nb-NO" dirty="0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571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phone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0" y="2520000"/>
            <a:ext cx="8643692" cy="37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1867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907200" y="525600"/>
            <a:ext cx="7354800" cy="936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07200" y="1926000"/>
            <a:ext cx="7336800" cy="411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>
          <a:xfrm>
            <a:off x="2424022" y="6501123"/>
            <a:ext cx="1940807" cy="125294"/>
          </a:xfrm>
          <a:prstGeom prst="rect">
            <a:avLst/>
          </a:prstGeom>
        </p:spPr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7450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-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00" y="623993"/>
            <a:ext cx="7643866" cy="1057851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00125" y="1828106"/>
            <a:ext cx="7643841" cy="446057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to grønne piler_cmyk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7" y="676470"/>
            <a:ext cx="484861" cy="347252"/>
          </a:xfrm>
          <a:prstGeom prst="rect">
            <a:avLst/>
          </a:prstGeom>
        </p:spPr>
      </p:pic>
      <p:pic>
        <p:nvPicPr>
          <p:cNvPr id="6" name="Picture 11" descr="ISY_logo_rgb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8" y="6473931"/>
            <a:ext cx="762000" cy="389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4578619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717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520000"/>
            <a:ext cx="8568000" cy="3741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99373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park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21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520000"/>
            <a:ext cx="8568000" cy="369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031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lant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4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520000"/>
            <a:ext cx="8568000" cy="373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1303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tophoto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520000"/>
            <a:ext cx="8568000" cy="369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593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p vector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4338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"/>
          <a:stretch/>
        </p:blipFill>
        <p:spPr bwMode="auto">
          <a:xfrm>
            <a:off x="288000" y="2520000"/>
            <a:ext cx="8568000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272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p picture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536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"/>
          <a:stretch/>
        </p:blipFill>
        <p:spPr bwMode="auto">
          <a:xfrm>
            <a:off x="288000" y="2520000"/>
            <a:ext cx="8568000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8859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outer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126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0" y="2520000"/>
            <a:ext cx="8568000" cy="35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017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board">
    <p:bg>
      <p:bgPr>
        <a:solidFill>
          <a:srgbClr val="D6D7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tt linje 19"/>
          <p:cNvCxnSpPr/>
          <p:nvPr userDrawn="1"/>
        </p:nvCxnSpPr>
        <p:spPr>
          <a:xfrm>
            <a:off x="790575" y="1155600"/>
            <a:ext cx="75628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e 22"/>
          <p:cNvGrpSpPr/>
          <p:nvPr userDrawn="1"/>
        </p:nvGrpSpPr>
        <p:grpSpPr>
          <a:xfrm>
            <a:off x="0" y="0"/>
            <a:ext cx="9144000" cy="7020000"/>
            <a:chOff x="0" y="0"/>
            <a:chExt cx="9144000" cy="7020000"/>
          </a:xfrm>
        </p:grpSpPr>
        <p:grpSp>
          <p:nvGrpSpPr>
            <p:cNvPr id="21" name="Gruppe 20"/>
            <p:cNvGrpSpPr/>
            <p:nvPr userDrawn="1"/>
          </p:nvGrpSpPr>
          <p:grpSpPr>
            <a:xfrm>
              <a:off x="0" y="0"/>
              <a:ext cx="9144000" cy="7020000"/>
              <a:chOff x="0" y="0"/>
              <a:chExt cx="9144000" cy="7020000"/>
            </a:xfrm>
          </p:grpSpPr>
          <p:sp>
            <p:nvSpPr>
              <p:cNvPr id="9" name="Rektangel 8"/>
              <p:cNvSpPr/>
              <p:nvPr userDrawn="1"/>
            </p:nvSpPr>
            <p:spPr>
              <a:xfrm>
                <a:off x="0" y="6119925"/>
                <a:ext cx="9144000" cy="90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8" name="Rektangel 7"/>
              <p:cNvSpPr/>
              <p:nvPr userDrawn="1"/>
            </p:nvSpPr>
            <p:spPr>
              <a:xfrm>
                <a:off x="0" y="0"/>
                <a:ext cx="9144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0" name="Rektangel 9"/>
              <p:cNvSpPr/>
              <p:nvPr userDrawn="1"/>
            </p:nvSpPr>
            <p:spPr>
              <a:xfrm rot="5400000">
                <a:off x="5490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ktangel 10"/>
              <p:cNvSpPr/>
              <p:nvPr userDrawn="1"/>
            </p:nvSpPr>
            <p:spPr>
              <a:xfrm rot="5400000">
                <a:off x="-3366000" y="3366000"/>
                <a:ext cx="7020000" cy="288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" name="Likebent trekant 12"/>
              <p:cNvSpPr/>
              <p:nvPr userDrawn="1"/>
            </p:nvSpPr>
            <p:spPr>
              <a:xfrm rot="5400000">
                <a:off x="200672" y="1080000"/>
                <a:ext cx="324000" cy="1620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4" name="Likebent trekant 13"/>
            <p:cNvSpPr/>
            <p:nvPr userDrawn="1"/>
          </p:nvSpPr>
          <p:spPr>
            <a:xfrm rot="16200000">
              <a:off x="8613000" y="1080000"/>
              <a:ext cx="324000" cy="16200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92000" y="868234"/>
            <a:ext cx="5760000" cy="590931"/>
          </a:xfrm>
          <a:prstGeom prst="rect">
            <a:avLst/>
          </a:prstGeom>
          <a:solidFill>
            <a:srgbClr val="D6D7D8"/>
          </a:solidFill>
        </p:spPr>
        <p:txBody>
          <a:bodyPr wrap="square" lIns="360000" rIns="360000" anchor="ctr" anchorCtr="0">
            <a:spAutoFit/>
          </a:bodyPr>
          <a:lstStyle>
            <a:lvl1pPr algn="ct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nb-NO" dirty="0" err="1" smtClean="0"/>
              <a:t>Title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90575" y="2056234"/>
            <a:ext cx="7562849" cy="2862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400" cap="none" baseline="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Isosceles Triangle 6"/>
          <p:cNvSpPr/>
          <p:nvPr userDrawn="1"/>
        </p:nvSpPr>
        <p:spPr>
          <a:xfrm rot="10800000">
            <a:off x="4411266" y="2495550"/>
            <a:ext cx="321467" cy="161919"/>
          </a:xfrm>
          <a:prstGeom prst="triangle">
            <a:avLst/>
          </a:prstGeom>
          <a:solidFill>
            <a:srgbClr val="D6D7D8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29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"/>
          <a:stretch/>
        </p:blipFill>
        <p:spPr bwMode="auto">
          <a:xfrm>
            <a:off x="288001" y="2520000"/>
            <a:ext cx="8568000" cy="37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371" y="6444000"/>
            <a:ext cx="1355511" cy="36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76" y="6444000"/>
            <a:ext cx="946212" cy="3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998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211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4467701" y="6503306"/>
            <a:ext cx="208598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2D008508-8ACF-41DE-941B-9C79A63DD542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011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77" r:id="rId5"/>
    <p:sldLayoutId id="2147483678" r:id="rId6"/>
    <p:sldLayoutId id="2147483679" r:id="rId7"/>
    <p:sldLayoutId id="2147483675" r:id="rId8"/>
    <p:sldLayoutId id="2147483676" r:id="rId9"/>
    <p:sldLayoutId id="2147483672" r:id="rId10"/>
    <p:sldLayoutId id="2147483684" r:id="rId11"/>
    <p:sldLayoutId id="214748368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685800" rtl="0" eaLnBrk="1" latinLnBrk="0" hangingPunct="1">
        <a:lnSpc>
          <a:spcPct val="90000"/>
        </a:lnSpc>
        <a:spcBef>
          <a:spcPts val="750"/>
        </a:spcBef>
        <a:buClr>
          <a:srgbClr val="00ABBD"/>
        </a:buClr>
        <a:buSzPct val="80000"/>
        <a:buFont typeface="Arial" panose="020B0604020202020204" pitchFamily="34" charset="0"/>
        <a:buChar char="●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12000" indent="-306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8000" indent="-306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000" indent="-306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30000" indent="-306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33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Relationship Id="rId1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2000" y="452736"/>
            <a:ext cx="5760000" cy="1421928"/>
          </a:xfrm>
        </p:spPr>
        <p:txBody>
          <a:bodyPr/>
          <a:lstStyle/>
          <a:p>
            <a:r>
              <a:rPr lang="nb-NO" sz="3200" dirty="0" smtClean="0">
                <a:solidFill>
                  <a:schemeClr val="accent1"/>
                </a:solidFill>
              </a:rPr>
              <a:t>Norconsult Informasjonssystemer AS (NOIS)</a:t>
            </a:r>
            <a:endParaRPr lang="nb-NO" sz="3200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25-09-2015, Tore Paulsen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8508-8ACF-41DE-941B-9C79A63DD542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3929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Buffersoneanalyser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80" y="1491045"/>
            <a:ext cx="9905505" cy="4555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1894"/>
            <a:ext cx="64198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746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Kontrollere NVDB for mulige feil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" y="1152918"/>
            <a:ext cx="9130640" cy="49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75808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Takk for meg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82" y="1265695"/>
            <a:ext cx="7482176" cy="50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4428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"/>
          <a:stretch/>
        </p:blipFill>
        <p:spPr bwMode="auto">
          <a:xfrm>
            <a:off x="5116570" y="480902"/>
            <a:ext cx="3938038" cy="552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Organisasjon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71792" y="1259965"/>
            <a:ext cx="7643841" cy="4460577"/>
          </a:xfrm>
          <a:prstGeom prst="rect">
            <a:avLst/>
          </a:prstGeom>
        </p:spPr>
        <p:txBody>
          <a:bodyPr/>
          <a:lstStyle/>
          <a:p>
            <a:r>
              <a:rPr lang="nb-NO" sz="1800" dirty="0" smtClean="0"/>
              <a:t>170 ansatte </a:t>
            </a:r>
            <a:r>
              <a:rPr lang="nb-NO" sz="1200" dirty="0" smtClean="0"/>
              <a:t>(140 NO + 30 SE) </a:t>
            </a:r>
            <a:endParaRPr lang="nb-NO" sz="1800" dirty="0" smtClean="0"/>
          </a:p>
          <a:p>
            <a:r>
              <a:rPr lang="nb-NO" sz="1800" dirty="0" smtClean="0"/>
              <a:t>13 kontorsteder </a:t>
            </a:r>
            <a:r>
              <a:rPr lang="nb-NO" sz="1200" dirty="0" smtClean="0"/>
              <a:t>(10 NO + 3 SE)</a:t>
            </a:r>
          </a:p>
          <a:p>
            <a:endParaRPr lang="nb-NO" sz="1400" dirty="0" smtClean="0"/>
          </a:p>
          <a:p>
            <a:r>
              <a:rPr lang="nb-NO" sz="1400" dirty="0" smtClean="0"/>
              <a:t>Vi er datterselskap </a:t>
            </a:r>
            <a:r>
              <a:rPr lang="nb-NO" sz="1400" dirty="0"/>
              <a:t>av Norconsult AS</a:t>
            </a:r>
          </a:p>
          <a:p>
            <a:pPr lvl="1"/>
            <a:r>
              <a:rPr lang="nb-NO" sz="1200" dirty="0"/>
              <a:t>Et av Nordens største rådgiverselskap</a:t>
            </a:r>
          </a:p>
          <a:p>
            <a:pPr lvl="1"/>
            <a:r>
              <a:rPr lang="nb-NO" sz="1200" dirty="0"/>
              <a:t>3000 ansatte</a:t>
            </a:r>
          </a:p>
          <a:p>
            <a:pPr lvl="1"/>
            <a:r>
              <a:rPr lang="nb-NO" sz="1200" dirty="0"/>
              <a:t>77 kontorer i 11 land</a:t>
            </a:r>
          </a:p>
          <a:p>
            <a:pPr lvl="1"/>
            <a:r>
              <a:rPr lang="nb-NO" sz="1200" dirty="0"/>
              <a:t>Omsetning på NOK 3 </a:t>
            </a:r>
            <a:r>
              <a:rPr lang="nb-NO" sz="1200" dirty="0" smtClean="0"/>
              <a:t>843 </a:t>
            </a:r>
            <a:r>
              <a:rPr lang="nb-NO" sz="1200" dirty="0" err="1" smtClean="0"/>
              <a:t>mill</a:t>
            </a:r>
            <a:r>
              <a:rPr lang="nb-NO" sz="1200" dirty="0" smtClean="0"/>
              <a:t> i 2014</a:t>
            </a:r>
            <a:endParaRPr lang="nb-NO" sz="1200" dirty="0"/>
          </a:p>
          <a:p>
            <a:pPr lvl="1"/>
            <a:r>
              <a:rPr lang="nb-NO" sz="1200" dirty="0"/>
              <a:t>20% av omsetning utenfor Norge</a:t>
            </a:r>
          </a:p>
          <a:p>
            <a:r>
              <a:rPr lang="nb-NO" sz="1400" dirty="0"/>
              <a:t>Eid av de ansatte</a:t>
            </a:r>
          </a:p>
          <a:p>
            <a:r>
              <a:rPr lang="nb-NO" sz="1400" dirty="0"/>
              <a:t>IT en av 5 virksomhetsområder</a:t>
            </a:r>
          </a:p>
          <a:p>
            <a:endParaRPr lang="nb-NO" sz="1200" dirty="0" smtClean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Oval 72"/>
          <p:cNvSpPr>
            <a:spLocks noChangeArrowheads="1"/>
          </p:cNvSpPr>
          <p:nvPr/>
        </p:nvSpPr>
        <p:spPr bwMode="auto">
          <a:xfrm>
            <a:off x="5969975" y="4241617"/>
            <a:ext cx="135114" cy="138304"/>
          </a:xfrm>
          <a:prstGeom prst="ellipse">
            <a:avLst/>
          </a:prstGeom>
          <a:solidFill>
            <a:srgbClr val="C0000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9" name="Oval 72"/>
          <p:cNvSpPr>
            <a:spLocks noChangeArrowheads="1"/>
          </p:cNvSpPr>
          <p:nvPr/>
        </p:nvSpPr>
        <p:spPr bwMode="auto">
          <a:xfrm>
            <a:off x="5342633" y="4082421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10" name="Oval 72"/>
          <p:cNvSpPr>
            <a:spLocks noChangeArrowheads="1"/>
          </p:cNvSpPr>
          <p:nvPr/>
        </p:nvSpPr>
        <p:spPr bwMode="auto">
          <a:xfrm>
            <a:off x="6046243" y="3206452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11" name="Oval 72"/>
          <p:cNvSpPr>
            <a:spLocks noChangeArrowheads="1"/>
          </p:cNvSpPr>
          <p:nvPr/>
        </p:nvSpPr>
        <p:spPr bwMode="auto">
          <a:xfrm>
            <a:off x="5436096" y="3751857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12" name="Oval 72"/>
          <p:cNvSpPr>
            <a:spLocks noChangeArrowheads="1"/>
          </p:cNvSpPr>
          <p:nvPr/>
        </p:nvSpPr>
        <p:spPr bwMode="auto">
          <a:xfrm>
            <a:off x="5724971" y="4783772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13" name="Oval 72"/>
          <p:cNvSpPr>
            <a:spLocks noChangeArrowheads="1"/>
          </p:cNvSpPr>
          <p:nvPr/>
        </p:nvSpPr>
        <p:spPr bwMode="auto">
          <a:xfrm>
            <a:off x="5928380" y="4505939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14" name="Oval 72"/>
          <p:cNvSpPr>
            <a:spLocks noChangeArrowheads="1"/>
          </p:cNvSpPr>
          <p:nvPr/>
        </p:nvSpPr>
        <p:spPr bwMode="auto">
          <a:xfrm>
            <a:off x="5270633" y="4553131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50" name="Oval 72"/>
          <p:cNvSpPr>
            <a:spLocks noChangeArrowheads="1"/>
          </p:cNvSpPr>
          <p:nvPr/>
        </p:nvSpPr>
        <p:spPr bwMode="auto">
          <a:xfrm>
            <a:off x="5979774" y="4029787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51" name="Oval 72"/>
          <p:cNvSpPr>
            <a:spLocks noChangeArrowheads="1"/>
          </p:cNvSpPr>
          <p:nvPr/>
        </p:nvSpPr>
        <p:spPr bwMode="auto">
          <a:xfrm>
            <a:off x="6033089" y="4106031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52" name="Text Box 74"/>
          <p:cNvSpPr txBox="1">
            <a:spLocks noChangeArrowheads="1"/>
          </p:cNvSpPr>
          <p:nvPr/>
        </p:nvSpPr>
        <p:spPr bwMode="auto">
          <a:xfrm>
            <a:off x="5539109" y="3064228"/>
            <a:ext cx="778542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36000" bIns="0">
            <a:spAutoFit/>
          </a:bodyPr>
          <a:lstStyle/>
          <a:p>
            <a:pPr algn="r"/>
            <a:r>
              <a:rPr lang="nb-NO" sz="800" b="1" dirty="0" smtClean="0">
                <a:solidFill>
                  <a:srgbClr val="616365"/>
                </a:solidFill>
              </a:rPr>
              <a:t>Trondheim (30)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3" name="Text Box 84"/>
          <p:cNvSpPr txBox="1">
            <a:spLocks noChangeArrowheads="1"/>
          </p:cNvSpPr>
          <p:nvPr/>
        </p:nvSpPr>
        <p:spPr bwMode="auto">
          <a:xfrm>
            <a:off x="6069090" y="3966778"/>
            <a:ext cx="855487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Lillehammer (16)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4764039" y="4416772"/>
            <a:ext cx="688774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36000" bIns="0">
            <a:spAutoFit/>
          </a:bodyPr>
          <a:lstStyle/>
          <a:p>
            <a:pPr algn="r"/>
            <a:r>
              <a:rPr lang="nb-NO" sz="800" b="1" dirty="0" smtClean="0">
                <a:solidFill>
                  <a:srgbClr val="616365"/>
                </a:solidFill>
              </a:rPr>
              <a:t>Stavanger (4)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5" name="Text Box 78"/>
          <p:cNvSpPr txBox="1">
            <a:spLocks noChangeArrowheads="1"/>
          </p:cNvSpPr>
          <p:nvPr/>
        </p:nvSpPr>
        <p:spPr bwMode="auto">
          <a:xfrm>
            <a:off x="4916714" y="3940620"/>
            <a:ext cx="544504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36000" bIns="0">
            <a:spAutoFit/>
          </a:bodyPr>
          <a:lstStyle/>
          <a:p>
            <a:pPr algn="r"/>
            <a:r>
              <a:rPr lang="nb-NO" sz="800" b="1" dirty="0" smtClean="0">
                <a:solidFill>
                  <a:srgbClr val="616365"/>
                </a:solidFill>
              </a:rPr>
              <a:t>Bergen (3)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6" name="Text Box 76"/>
          <p:cNvSpPr txBox="1">
            <a:spLocks noChangeArrowheads="1"/>
          </p:cNvSpPr>
          <p:nvPr/>
        </p:nvSpPr>
        <p:spPr bwMode="auto">
          <a:xfrm>
            <a:off x="5214548" y="3624838"/>
            <a:ext cx="439223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/>
            <a:r>
              <a:rPr lang="nb-NO" sz="800" b="1" dirty="0" smtClean="0">
                <a:solidFill>
                  <a:srgbClr val="616365"/>
                </a:solidFill>
              </a:rPr>
              <a:t>Førde (1)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7" name="Text Box 94"/>
          <p:cNvSpPr txBox="1">
            <a:spLocks noChangeArrowheads="1"/>
          </p:cNvSpPr>
          <p:nvPr/>
        </p:nvSpPr>
        <p:spPr bwMode="auto">
          <a:xfrm>
            <a:off x="5815275" y="4783772"/>
            <a:ext cx="813808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Kristiansand (1)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8" name="Text Box 90"/>
          <p:cNvSpPr txBox="1">
            <a:spLocks noChangeArrowheads="1"/>
          </p:cNvSpPr>
          <p:nvPr/>
        </p:nvSpPr>
        <p:spPr bwMode="auto">
          <a:xfrm>
            <a:off x="6019446" y="4505940"/>
            <a:ext cx="494810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Larvik (2)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59" name="Text Box 88"/>
          <p:cNvSpPr txBox="1">
            <a:spLocks noChangeArrowheads="1"/>
          </p:cNvSpPr>
          <p:nvPr/>
        </p:nvSpPr>
        <p:spPr bwMode="auto">
          <a:xfrm>
            <a:off x="6084168" y="4267815"/>
            <a:ext cx="701598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Sandvika (60)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60" name="Text Box 82"/>
          <p:cNvSpPr txBox="1">
            <a:spLocks noChangeArrowheads="1"/>
          </p:cNvSpPr>
          <p:nvPr/>
        </p:nvSpPr>
        <p:spPr bwMode="auto">
          <a:xfrm>
            <a:off x="6118243" y="4103487"/>
            <a:ext cx="510840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Hamar (6)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27" name="Oval 72"/>
          <p:cNvSpPr>
            <a:spLocks noChangeArrowheads="1"/>
          </p:cNvSpPr>
          <p:nvPr/>
        </p:nvSpPr>
        <p:spPr bwMode="auto">
          <a:xfrm>
            <a:off x="5812485" y="4668470"/>
            <a:ext cx="72000" cy="73700"/>
          </a:xfrm>
          <a:prstGeom prst="ellipse">
            <a:avLst/>
          </a:prstGeom>
          <a:solidFill>
            <a:srgbClr val="80808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28" name="Text Box 94"/>
          <p:cNvSpPr txBox="1">
            <a:spLocks noChangeArrowheads="1"/>
          </p:cNvSpPr>
          <p:nvPr/>
        </p:nvSpPr>
        <p:spPr bwMode="auto">
          <a:xfrm>
            <a:off x="5884486" y="4668471"/>
            <a:ext cx="642287" cy="126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Grimstad (3)</a:t>
            </a:r>
            <a:endParaRPr lang="nb-NO" sz="800" b="1" dirty="0">
              <a:solidFill>
                <a:srgbClr val="616365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82" y="4179731"/>
            <a:ext cx="4091083" cy="1916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Oval 72"/>
          <p:cNvSpPr>
            <a:spLocks noChangeArrowheads="1"/>
          </p:cNvSpPr>
          <p:nvPr/>
        </p:nvSpPr>
        <p:spPr bwMode="auto">
          <a:xfrm>
            <a:off x="7236296" y="4379921"/>
            <a:ext cx="72000" cy="73700"/>
          </a:xfrm>
          <a:prstGeom prst="ellipse">
            <a:avLst/>
          </a:prstGeom>
          <a:solidFill>
            <a:srgbClr val="00B0F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34" name="Text Box 94"/>
          <p:cNvSpPr txBox="1">
            <a:spLocks noChangeArrowheads="1"/>
          </p:cNvSpPr>
          <p:nvPr/>
        </p:nvSpPr>
        <p:spPr bwMode="auto">
          <a:xfrm>
            <a:off x="7338475" y="4353762"/>
            <a:ext cx="7737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Stockholm (22)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35" name="Oval 72"/>
          <p:cNvSpPr>
            <a:spLocks noChangeArrowheads="1"/>
          </p:cNvSpPr>
          <p:nvPr/>
        </p:nvSpPr>
        <p:spPr bwMode="auto">
          <a:xfrm>
            <a:off x="6266851" y="4957638"/>
            <a:ext cx="72000" cy="73700"/>
          </a:xfrm>
          <a:prstGeom prst="ellipse">
            <a:avLst/>
          </a:prstGeom>
          <a:solidFill>
            <a:srgbClr val="00B0F0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616365"/>
              </a:solidFill>
            </a:endParaRPr>
          </a:p>
        </p:txBody>
      </p:sp>
      <p:sp>
        <p:nvSpPr>
          <p:cNvPr id="36" name="Text Box 94"/>
          <p:cNvSpPr txBox="1">
            <a:spLocks noChangeArrowheads="1"/>
          </p:cNvSpPr>
          <p:nvPr/>
        </p:nvSpPr>
        <p:spPr bwMode="auto">
          <a:xfrm>
            <a:off x="6373664" y="4931479"/>
            <a:ext cx="651905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36000" tIns="0" rIns="0" bIns="0">
            <a:spAutoFit/>
          </a:bodyPr>
          <a:lstStyle/>
          <a:p>
            <a:r>
              <a:rPr lang="nb-NO" sz="800" b="1" dirty="0" smtClean="0">
                <a:solidFill>
                  <a:srgbClr val="616365"/>
                </a:solidFill>
              </a:rPr>
              <a:t>Gøteborg (6)</a:t>
            </a:r>
            <a:endParaRPr lang="nb-NO" sz="800" b="1" dirty="0">
              <a:solidFill>
                <a:srgbClr val="61636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43296" y="5774501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rgbClr val="FF0000"/>
                </a:solidFill>
              </a:rPr>
              <a:t>SVV Er </a:t>
            </a:r>
            <a:r>
              <a:rPr lang="nb-NO" dirty="0" smtClean="0">
                <a:solidFill>
                  <a:srgbClr val="FF0000"/>
                </a:solidFill>
              </a:rPr>
              <a:t>vår største </a:t>
            </a:r>
            <a:r>
              <a:rPr lang="nb-NO" dirty="0" smtClean="0">
                <a:solidFill>
                  <a:srgbClr val="FF0000"/>
                </a:solidFill>
              </a:rPr>
              <a:t>kunde</a:t>
            </a:r>
            <a:endParaRPr lang="nb-N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3621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Markedsområder</a:t>
            </a:r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1208" name="Rounded Rectangle 13"/>
          <p:cNvSpPr>
            <a:spLocks noChangeArrowheads="1"/>
          </p:cNvSpPr>
          <p:nvPr/>
        </p:nvSpPr>
        <p:spPr bwMode="auto">
          <a:xfrm>
            <a:off x="474234" y="3503512"/>
            <a:ext cx="1699890" cy="25987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413D3D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pPr eaLnBrk="0" hangingPunct="0"/>
            <a:endParaRPr lang="nb-NO" sz="1100"/>
          </a:p>
        </p:txBody>
      </p:sp>
      <p:pic>
        <p:nvPicPr>
          <p:cNvPr id="512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345" y="3717602"/>
            <a:ext cx="102366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303" y="4140687"/>
            <a:ext cx="1047750" cy="29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4193" y="4186508"/>
            <a:ext cx="1019175" cy="29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7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9361" y="4184513"/>
            <a:ext cx="971550" cy="298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8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0078" y="3682118"/>
            <a:ext cx="1047750" cy="29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9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804" y="5575479"/>
            <a:ext cx="1342226" cy="26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0" name="Picture 1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9361" y="3682480"/>
            <a:ext cx="819150" cy="29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1" name="Picture 1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804" y="3685082"/>
            <a:ext cx="1162050" cy="29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6340" y="4619625"/>
            <a:ext cx="982766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805" y="5096447"/>
            <a:ext cx="1258887" cy="289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4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14804" y="4174988"/>
            <a:ext cx="971550" cy="298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23528" y="1831699"/>
            <a:ext cx="8525568" cy="1196126"/>
            <a:chOff x="444858" y="1750737"/>
            <a:chExt cx="8525568" cy="1196126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4858" y="1754148"/>
              <a:ext cx="2114601" cy="1189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80110" y="1750737"/>
              <a:ext cx="2126447" cy="1196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30145" y="1754148"/>
              <a:ext cx="2097632" cy="1189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49958" y="1750737"/>
              <a:ext cx="2120468" cy="119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Rounded Rectangle 13"/>
          <p:cNvSpPr>
            <a:spLocks noChangeArrowheads="1"/>
          </p:cNvSpPr>
          <p:nvPr/>
        </p:nvSpPr>
        <p:spPr bwMode="auto">
          <a:xfrm>
            <a:off x="2734784" y="3503512"/>
            <a:ext cx="1699890" cy="25987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413D3D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pPr eaLnBrk="0" hangingPunct="0"/>
            <a:endParaRPr lang="nb-NO" sz="1100"/>
          </a:p>
        </p:txBody>
      </p:sp>
      <p:sp>
        <p:nvSpPr>
          <p:cNvPr id="34" name="Rounded Rectangle 13"/>
          <p:cNvSpPr>
            <a:spLocks noChangeArrowheads="1"/>
          </p:cNvSpPr>
          <p:nvPr/>
        </p:nvSpPr>
        <p:spPr bwMode="auto">
          <a:xfrm>
            <a:off x="4807352" y="3503512"/>
            <a:ext cx="1699890" cy="25987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413D3D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pPr eaLnBrk="0" hangingPunct="0"/>
            <a:endParaRPr lang="nb-NO" sz="1100"/>
          </a:p>
        </p:txBody>
      </p:sp>
      <p:sp>
        <p:nvSpPr>
          <p:cNvPr id="35" name="Rounded Rectangle 13"/>
          <p:cNvSpPr>
            <a:spLocks noChangeArrowheads="1"/>
          </p:cNvSpPr>
          <p:nvPr/>
        </p:nvSpPr>
        <p:spPr bwMode="auto">
          <a:xfrm>
            <a:off x="6988991" y="3503512"/>
            <a:ext cx="1699890" cy="25987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413D3D"/>
            </a:solidFill>
            <a:round/>
            <a:headEnd/>
            <a:tailEnd/>
          </a:ln>
        </p:spPr>
        <p:txBody>
          <a:bodyPr lIns="36000" tIns="36000" rIns="36000" bIns="36000"/>
          <a:lstStyle/>
          <a:p>
            <a:pPr eaLnBrk="0" hangingPunct="0"/>
            <a:endParaRPr lang="nb-NO" sz="11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481" y="4619626"/>
            <a:ext cx="792408" cy="296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345" y="5128170"/>
            <a:ext cx="857064" cy="29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5711" y="4691768"/>
            <a:ext cx="812584" cy="29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932" y="5607109"/>
            <a:ext cx="855675" cy="296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7970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777" y="380549"/>
            <a:ext cx="7643866" cy="1057851"/>
          </a:xfrm>
        </p:spPr>
        <p:txBody>
          <a:bodyPr/>
          <a:lstStyle/>
          <a:p>
            <a:pPr algn="ctr"/>
            <a:r>
              <a:rPr lang="nb-NO" dirty="0" smtClean="0"/>
              <a:t>NVDB i ISY </a:t>
            </a:r>
            <a:r>
              <a:rPr lang="nb-NO" dirty="0" err="1" smtClean="0"/>
              <a:t>WinMap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sz="2800" dirty="0" smtClean="0">
                <a:solidFill>
                  <a:srgbClr val="0070C0"/>
                </a:solidFill>
              </a:rPr>
              <a:t>Laste ned data fra NVDB REST API</a:t>
            </a:r>
            <a:endParaRPr lang="nb-NO" sz="2800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43" y="1833287"/>
            <a:ext cx="4794333" cy="450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36906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988" y="220172"/>
            <a:ext cx="7643866" cy="1057851"/>
          </a:xfrm>
        </p:spPr>
        <p:txBody>
          <a:bodyPr/>
          <a:lstStyle/>
          <a:p>
            <a:pPr algn="ctr"/>
            <a:r>
              <a:rPr lang="nb-NO" sz="2400" dirty="0" smtClean="0"/>
              <a:t>Hente ned og tegne ut vegnett </a:t>
            </a:r>
            <a:br>
              <a:rPr lang="nb-NO" sz="2400" dirty="0" smtClean="0"/>
            </a:br>
            <a:r>
              <a:rPr lang="nb-NO" sz="2400" dirty="0" smtClean="0"/>
              <a:t>Vise </a:t>
            </a:r>
            <a:r>
              <a:rPr lang="nb-NO" sz="2400" dirty="0" err="1" smtClean="0"/>
              <a:t>vegreferanse</a:t>
            </a:r>
            <a:endParaRPr lang="nb-NO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6559550"/>
            <a:ext cx="207963" cy="122238"/>
          </a:xfrm>
        </p:spPr>
        <p:txBody>
          <a:bodyPr/>
          <a:lstStyle/>
          <a:p>
            <a:fld id="{2D008508-8ACF-41DE-941B-9C79A63DD542}" type="slidenum">
              <a:rPr lang="nb-NO" smtClean="0"/>
              <a:t>5</a:t>
            </a:fld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5" y="1011459"/>
            <a:ext cx="6574048" cy="5369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559" y="5163265"/>
            <a:ext cx="3102623" cy="17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29381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Bruke NVDB-data i ISY </a:t>
            </a:r>
            <a:r>
              <a:rPr lang="nb-NO" dirty="0" err="1" smtClean="0"/>
              <a:t>WinMap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2583" y="2095231"/>
            <a:ext cx="7643841" cy="4460577"/>
          </a:xfrm>
        </p:spPr>
        <p:txBody>
          <a:bodyPr/>
          <a:lstStyle/>
          <a:p>
            <a:r>
              <a:rPr lang="nb-NO" dirty="0" smtClean="0"/>
              <a:t>Avansert og fleksibel presentasjon av NVDB data i kartet</a:t>
            </a:r>
          </a:p>
          <a:p>
            <a:r>
              <a:rPr lang="nb-NO" dirty="0" smtClean="0"/>
              <a:t>Sammenstille data fra NVDB med andre data</a:t>
            </a:r>
          </a:p>
          <a:p>
            <a:pPr lvl="1"/>
            <a:r>
              <a:rPr lang="nb-NO" sz="1600" dirty="0" smtClean="0"/>
              <a:t>Eiendomsdata</a:t>
            </a:r>
          </a:p>
          <a:p>
            <a:pPr lvl="1"/>
            <a:r>
              <a:rPr lang="nb-NO" sz="1600" dirty="0" smtClean="0"/>
              <a:t>Arealressursdata</a:t>
            </a:r>
          </a:p>
          <a:p>
            <a:pPr lvl="1"/>
            <a:r>
              <a:rPr lang="nb-NO" sz="1600" dirty="0" smtClean="0"/>
              <a:t>Grunnforhold</a:t>
            </a:r>
          </a:p>
          <a:p>
            <a:pPr lvl="1"/>
            <a:r>
              <a:rPr lang="nb-NO" sz="1600" dirty="0" smtClean="0"/>
              <a:t>Befolkningsdata</a:t>
            </a:r>
          </a:p>
          <a:p>
            <a:r>
              <a:rPr lang="nb-NO" dirty="0" smtClean="0"/>
              <a:t>Enkelt å lage avanserte kart for mange formål</a:t>
            </a:r>
          </a:p>
          <a:p>
            <a:r>
              <a:rPr lang="nb-NO" dirty="0" smtClean="0"/>
              <a:t>Gjøre avanserte analyser på data fra flere datakilder</a:t>
            </a:r>
          </a:p>
          <a:p>
            <a:r>
              <a:rPr lang="nb-NO" dirty="0" smtClean="0"/>
              <a:t>Aggregering</a:t>
            </a:r>
          </a:p>
          <a:p>
            <a:pPr lvl="1"/>
            <a:r>
              <a:rPr lang="nb-NO" dirty="0" smtClean="0"/>
              <a:t>Summere opp antall bomstasjoner i hvert fylke</a:t>
            </a:r>
          </a:p>
          <a:p>
            <a:pPr lvl="1"/>
            <a:r>
              <a:rPr lang="nb-NO" dirty="0" smtClean="0"/>
              <a:t>Summere antall meter veg for hver fartsgrenseverdi</a:t>
            </a:r>
          </a:p>
          <a:p>
            <a:r>
              <a:rPr lang="nb-NO" dirty="0" smtClean="0"/>
              <a:t>Statistikk</a:t>
            </a:r>
          </a:p>
          <a:p>
            <a:r>
              <a:rPr lang="nb-NO" dirty="0" smtClean="0"/>
              <a:t>…</a:t>
            </a:r>
          </a:p>
          <a:p>
            <a:pPr marL="0" indent="0">
              <a:buNone/>
            </a:pPr>
            <a:r>
              <a:rPr lang="nb-NO" dirty="0" smtClean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2583" y="1334539"/>
            <a:ext cx="6756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b="1" dirty="0">
                <a:solidFill>
                  <a:srgbClr val="C00000"/>
                </a:solidFill>
              </a:rPr>
              <a:t>Et GIS-system gir deg masse spennende </a:t>
            </a:r>
            <a:r>
              <a:rPr lang="nb-NO" b="1" dirty="0" smtClean="0">
                <a:solidFill>
                  <a:srgbClr val="C00000"/>
                </a:solidFill>
              </a:rPr>
              <a:t>muligheter:</a:t>
            </a:r>
            <a:endParaRPr lang="nb-NO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515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Trafikkskilt </a:t>
            </a:r>
            <a:r>
              <a:rPr lang="nb-NO" sz="1600" dirty="0" smtClean="0">
                <a:solidFill>
                  <a:srgbClr val="0070C0"/>
                </a:solidFill>
              </a:rPr>
              <a:t>(Eller fornuftige symboler for andre </a:t>
            </a:r>
            <a:r>
              <a:rPr lang="nb-NO" sz="1600" dirty="0" err="1" smtClean="0">
                <a:solidFill>
                  <a:srgbClr val="0070C0"/>
                </a:solidFill>
              </a:rPr>
              <a:t>vegobjekttyper</a:t>
            </a:r>
            <a:r>
              <a:rPr lang="nb-NO" sz="1600" dirty="0" smtClean="0">
                <a:solidFill>
                  <a:srgbClr val="0070C0"/>
                </a:solidFill>
              </a:rPr>
              <a:t>)</a:t>
            </a:r>
            <a:endParaRPr lang="nb-NO" sz="16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1" y="1430305"/>
            <a:ext cx="12071824" cy="47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6004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Fartsgrenser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8" y="1152918"/>
            <a:ext cx="8862850" cy="477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1048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76" y="517115"/>
            <a:ext cx="7643866" cy="1057851"/>
          </a:xfrm>
        </p:spPr>
        <p:txBody>
          <a:bodyPr/>
          <a:lstStyle/>
          <a:p>
            <a:r>
              <a:rPr lang="nb-NO" dirty="0" smtClean="0"/>
              <a:t>Trafikkmengde  </a:t>
            </a:r>
            <a:r>
              <a:rPr lang="nb-NO" sz="1400" dirty="0" smtClean="0"/>
              <a:t>(  Bredde i 1/100 mm = 2 * SQRT(ÅDT)    )</a:t>
            </a:r>
            <a:endParaRPr lang="nb-NO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9" y="1088717"/>
            <a:ext cx="8021783" cy="58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142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IS Presentation, Blue, Title examples">
  <a:themeElements>
    <a:clrScheme name="Norconsul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BBD"/>
      </a:accent1>
      <a:accent2>
        <a:srgbClr val="5B6064"/>
      </a:accent2>
      <a:accent3>
        <a:srgbClr val="5E2580"/>
      </a:accent3>
      <a:accent4>
        <a:srgbClr val="1C2B39"/>
      </a:accent4>
      <a:accent5>
        <a:srgbClr val="DC1254"/>
      </a:accent5>
      <a:accent6>
        <a:srgbClr val="B5D334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rconsult Presentation, Blue.potx" id="{F7D19412-92CA-4687-B070-C4529404CB5F}" vid="{FEDE155F-93DA-454A-B6DF-7B75C0BF714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Norconsult Presentation, Blue</Template>
  <TotalTime>640</TotalTime>
  <Words>234</Words>
  <Application>Microsoft Office PowerPoint</Application>
  <PresentationFormat>Custom</PresentationFormat>
  <Paragraphs>54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ＭＳ Ｐゴシック</vt:lpstr>
      <vt:lpstr>Arial</vt:lpstr>
      <vt:lpstr>NoIS Presentation, Blue, Title examples</vt:lpstr>
      <vt:lpstr>Norconsult Informasjonssystemer AS (NOIS)</vt:lpstr>
      <vt:lpstr>Organisasjon</vt:lpstr>
      <vt:lpstr>Markedsområder</vt:lpstr>
      <vt:lpstr>NVDB i ISY WinMap  Laste ned data fra NVDB REST API</vt:lpstr>
      <vt:lpstr>Hente ned og tegne ut vegnett  Vise vegreferanse</vt:lpstr>
      <vt:lpstr>Bruke NVDB-data i ISY WinMap</vt:lpstr>
      <vt:lpstr>Trafikkskilt (Eller fornuftige symboler for andre vegobjekttyper)</vt:lpstr>
      <vt:lpstr>Fartsgrenser</vt:lpstr>
      <vt:lpstr>Trafikkmengde  (  Bredde i 1/100 mm = 2 * SQRT(ÅDT)    )</vt:lpstr>
      <vt:lpstr>Buffersoneanalyser</vt:lpstr>
      <vt:lpstr>Kontrollere NVDB for mulige feil</vt:lpstr>
      <vt:lpstr>Takk for meg</vt:lpstr>
    </vt:vector>
  </TitlesOfParts>
  <Company>Norconsult 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Hernes, Bård Sverre</dc:creator>
  <dc:description>Template by addpoint.no</dc:description>
  <cp:lastModifiedBy>Paulsen Tore</cp:lastModifiedBy>
  <cp:revision>63</cp:revision>
  <dcterms:created xsi:type="dcterms:W3CDTF">2014-09-26T06:40:16Z</dcterms:created>
  <dcterms:modified xsi:type="dcterms:W3CDTF">2015-09-24T10:52:21Z</dcterms:modified>
</cp:coreProperties>
</file>